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80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88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44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691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0997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8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54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97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12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41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37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10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59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8634D-7626-4058-AE94-5A19DD44A2F0}" type="datetimeFigureOut">
              <a:rPr kumimoji="1" lang="ja-JP" altLang="en-US" smtClean="0"/>
              <a:t>2018/6/29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6FE6C-DE12-472D-97EF-045BB75E4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07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長野白樺ライオンズクラブ  presents 201７-1８WARRIORS CUP 申込書"/>
          <p:cNvSpPr txBox="1"/>
          <p:nvPr/>
        </p:nvSpPr>
        <p:spPr>
          <a:xfrm>
            <a:off x="0" y="0"/>
            <a:ext cx="6858000" cy="292388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 err="1"/>
              <a:t>長野白樺ライオンズクラブ</a:t>
            </a:r>
            <a:r>
              <a:rPr dirty="0"/>
              <a:t>  presents </a:t>
            </a:r>
            <a:r>
              <a:rPr dirty="0" smtClean="0"/>
              <a:t>201</a:t>
            </a:r>
            <a:r>
              <a:rPr lang="en-US" altLang="ja-JP" dirty="0" smtClean="0"/>
              <a:t>8</a:t>
            </a:r>
            <a:r>
              <a:rPr dirty="0" smtClean="0"/>
              <a:t>-1</a:t>
            </a:r>
            <a:r>
              <a:rPr lang="en-US" altLang="ja-JP" dirty="0" smtClean="0"/>
              <a:t>9</a:t>
            </a:r>
            <a:r>
              <a:rPr dirty="0" smtClean="0"/>
              <a:t>WARRIORS </a:t>
            </a:r>
            <a:r>
              <a:rPr dirty="0"/>
              <a:t>CUP　</a:t>
            </a:r>
            <a:r>
              <a:rPr dirty="0" err="1"/>
              <a:t>申込書</a:t>
            </a:r>
            <a:endParaRPr dirty="0"/>
          </a:p>
        </p:txBody>
      </p:sp>
      <p:sp>
        <p:nvSpPr>
          <p:cNvPr id="499" name="線"/>
          <p:cNvSpPr/>
          <p:nvPr/>
        </p:nvSpPr>
        <p:spPr>
          <a:xfrm>
            <a:off x="9527" y="8560777"/>
            <a:ext cx="6848475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00" name="本件に関するお問合せ先"/>
          <p:cNvSpPr txBox="1"/>
          <p:nvPr/>
        </p:nvSpPr>
        <p:spPr>
          <a:xfrm>
            <a:off x="2132013" y="8445013"/>
            <a:ext cx="2520951" cy="24622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600"/>
              </a:spcBef>
              <a:defRPr sz="10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lvl1pPr>
          </a:lstStyle>
          <a:p>
            <a:r>
              <a:rPr dirty="0" err="1"/>
              <a:t>本件に関するお問合せ先</a:t>
            </a:r>
            <a:endParaRPr dirty="0"/>
          </a:p>
        </p:txBody>
      </p:sp>
      <p:graphicFrame>
        <p:nvGraphicFramePr>
          <p:cNvPr id="501" name="表"/>
          <p:cNvGraphicFramePr/>
          <p:nvPr/>
        </p:nvGraphicFramePr>
        <p:xfrm>
          <a:off x="188913" y="2710962"/>
          <a:ext cx="6408736" cy="4601309"/>
        </p:xfrm>
        <a:graphic>
          <a:graphicData uri="http://schemas.openxmlformats.org/drawingml/2006/table">
            <a:tbl>
              <a:tblPr/>
              <a:tblGrid>
                <a:gridCol w="647700"/>
                <a:gridCol w="720725"/>
                <a:gridCol w="1944687"/>
                <a:gridCol w="647700"/>
                <a:gridCol w="647700"/>
                <a:gridCol w="576262"/>
                <a:gridCol w="576262"/>
                <a:gridCol w="647700"/>
              </a:tblGrid>
              <a:tr h="262304"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スタッフ・選手</a:t>
                      </a:r>
                      <a:endParaRPr sz="6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役職・背番号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氏名（ふりがな</a:t>
                      </a:r>
                      <a:r>
                        <a:rPr sz="600" dirty="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）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生年月日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所属中学校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学年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身長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700">
                          <a:latin typeface="ＭＳ Ｐゴシック"/>
                          <a:ea typeface="ＭＳ Ｐゴシック"/>
                          <a:cs typeface="ＭＳ Ｐゴシック"/>
                          <a:sym typeface="ＭＳ Ｐゴシック"/>
                        </a:defRPr>
                      </a:pPr>
                      <a:r>
                        <a:rPr sz="600"/>
                        <a:t>Tシャツサイズ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12700">
                      <a:miter lim="400000"/>
                    </a:lnB>
                    <a:noFill/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7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r>
                        <a:rPr sz="600"/>
                        <a:t>（S・M・L・LL・3L）</a:t>
                      </a:r>
                    </a:p>
                    <a:p>
                      <a:pPr algn="ctr">
                        <a:defRPr sz="7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r>
                        <a:rPr sz="600"/>
                        <a:t>※メンズサイズです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12700">
                      <a:miter lim="400000"/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スタッフ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ヘッドコーチ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　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スタッフ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7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r>
                        <a:rPr sz="600"/>
                        <a:t>A・コーチ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　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376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スタッフ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マネージャー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　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376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  <a:endParaRPr sz="6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  <a:endParaRPr sz="6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  <a:endParaRPr sz="6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376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  <a:endParaRPr sz="6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 dirty="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  <a:endParaRPr sz="6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 dirty="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2304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6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選手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>
                          <a:latin typeface="ＭＳ Ｐゴシック"/>
                          <a:ea typeface="ＭＳ Ｐゴシック"/>
                          <a:cs typeface="ＭＳ Ｐゴシック"/>
                          <a:sym typeface="ＭＳ Ｐゴシック"/>
                        </a:defRPr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/>
                      </a:pPr>
                      <a:endParaRPr sz="800" dirty="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2" name="表"/>
          <p:cNvGraphicFramePr/>
          <p:nvPr>
            <p:extLst>
              <p:ext uri="{D42A27DB-BD31-4B8C-83A1-F6EECF244321}">
                <p14:modId xmlns:p14="http://schemas.microsoft.com/office/powerpoint/2010/main" val="4249974362"/>
              </p:ext>
            </p:extLst>
          </p:nvPr>
        </p:nvGraphicFramePr>
        <p:xfrm>
          <a:off x="476251" y="1037491"/>
          <a:ext cx="5903912" cy="1408233"/>
        </p:xfrm>
        <a:graphic>
          <a:graphicData uri="http://schemas.openxmlformats.org/drawingml/2006/table">
            <a:tbl>
              <a:tblPr/>
              <a:tblGrid>
                <a:gridCol w="1968500"/>
                <a:gridCol w="3935412"/>
              </a:tblGrid>
              <a:tr h="230065">
                <a:tc rowSpan="2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900" dirty="0" err="1" smtClean="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女子</a:t>
                      </a:r>
                      <a:r>
                        <a:rPr lang="ja-JP" altLang="en-US" sz="900" dirty="0" smtClean="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・男子</a:t>
                      </a:r>
                      <a:endParaRPr lang="en-US" altLang="ja-JP" sz="900" dirty="0" smtClean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  <a:p>
                      <a:pPr algn="ctr">
                        <a:defRPr sz="1800"/>
                      </a:pPr>
                      <a:r>
                        <a:rPr lang="ja-JP" altLang="en-US" sz="900" dirty="0" smtClean="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（どちらかに〇をしてください）</a:t>
                      </a:r>
                      <a:endParaRPr sz="9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9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チーム名（ふりがな）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7392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endParaRPr sz="11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9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代表者氏名（ふりがな）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900" dirty="0" err="1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住所・</a:t>
                      </a:r>
                      <a:r>
                        <a:rPr sz="900" dirty="0" err="1" smtClean="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rPr>
                        <a:t>連絡先</a:t>
                      </a:r>
                      <a:endParaRPr sz="900" dirty="0">
                        <a:latin typeface="HG丸ｺﾞｼｯｸM-PRO"/>
                        <a:ea typeface="HG丸ｺﾞｼｯｸM-PRO"/>
                        <a:cs typeface="HG丸ｺﾞｼｯｸM-PRO"/>
                        <a:sym typeface="HG丸ｺﾞｼｯｸM-PRO"/>
                      </a:endParaRP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7392">
                <a:tc rowSpan="3">
                  <a:txBody>
                    <a:bodyPr/>
                    <a:lstStyle/>
                    <a:p>
                      <a:pPr algn="ctr">
                        <a:defRPr sz="12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endParaRPr sz="1100" dirty="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endParaRPr sz="1100"/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6350">
                      <a:solidFill>
                        <a:srgbClr val="000000"/>
                      </a:solidFill>
                    </a:lnT>
                    <a:lnB w="12700">
                      <a:miter lim="400000"/>
                    </a:lnB>
                    <a:noFill/>
                  </a:tcPr>
                </a:tc>
              </a:tr>
              <a:tr h="237392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2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r>
                        <a:rPr sz="1100" dirty="0"/>
                        <a:t>　</a:t>
                      </a:r>
                      <a:r>
                        <a:rPr lang="ja-JP" altLang="en-US" sz="1100" dirty="0" smtClean="0"/>
                        <a:t>携帯電話</a:t>
                      </a:r>
                      <a:r>
                        <a:rPr sz="1100" dirty="0" smtClean="0"/>
                        <a:t>：</a:t>
                      </a:r>
                      <a:r>
                        <a:rPr sz="1100" dirty="0"/>
                        <a:t>　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237392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200">
                          <a:latin typeface="HG丸ｺﾞｼｯｸM-PRO"/>
                          <a:ea typeface="HG丸ｺﾞｼｯｸM-PRO"/>
                          <a:cs typeface="HG丸ｺﾞｼｯｸM-PRO"/>
                          <a:sym typeface="HG丸ｺﾞｼｯｸM-PRO"/>
                        </a:defRPr>
                      </a:pPr>
                      <a:r>
                        <a:rPr sz="1100"/>
                        <a:t>　E-mail：</a:t>
                      </a:r>
                    </a:p>
                  </a:txBody>
                  <a:tcPr marL="0" marR="0" marT="0" marB="0" anchor="ctr" horzOverflow="overflow">
                    <a:lnL w="6350">
                      <a:solidFill>
                        <a:srgbClr val="000000"/>
                      </a:solidFill>
                    </a:lnL>
                    <a:lnR w="6350">
                      <a:solidFill>
                        <a:srgbClr val="000000"/>
                      </a:solidFill>
                    </a:lnR>
                    <a:lnT w="12700">
                      <a:miter lim="400000"/>
                    </a:lnT>
                    <a:lnB w="635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03" name="送信先：sbwacademy@b-warriors.net"/>
          <p:cNvSpPr txBox="1"/>
          <p:nvPr/>
        </p:nvSpPr>
        <p:spPr>
          <a:xfrm>
            <a:off x="9527" y="329710"/>
            <a:ext cx="684847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u="sng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t>送信先：sbwacademy@b-warriors.net</a:t>
            </a:r>
          </a:p>
        </p:txBody>
      </p:sp>
      <p:sp>
        <p:nvSpPr>
          <p:cNvPr id="504" name="■登録選手が上記の欄より多い場合は、コピーして使用してください。…"/>
          <p:cNvSpPr txBox="1"/>
          <p:nvPr/>
        </p:nvSpPr>
        <p:spPr>
          <a:xfrm>
            <a:off x="117477" y="7319597"/>
            <a:ext cx="6740525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■</a:t>
            </a:r>
            <a:r>
              <a:rPr dirty="0" err="1"/>
              <a:t>登録選手が上記の欄より多い場合は、コピーして使用してください</a:t>
            </a:r>
            <a:r>
              <a:rPr dirty="0"/>
              <a:t>。</a:t>
            </a:r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■</a:t>
            </a:r>
            <a:r>
              <a:rPr dirty="0" err="1"/>
              <a:t>申込後、スタッフ・選手を変更する場合は下記問い合わせ先にご相談下さい</a:t>
            </a:r>
            <a:r>
              <a:rPr dirty="0"/>
              <a:t>。（</a:t>
            </a:r>
            <a:r>
              <a:rPr dirty="0" err="1"/>
              <a:t>必ずしも変更ができるとは限りません</a:t>
            </a:r>
            <a:r>
              <a:rPr dirty="0"/>
              <a:t>。）</a:t>
            </a:r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■</a:t>
            </a:r>
            <a:r>
              <a:rPr dirty="0" err="1"/>
              <a:t>スタッフは参加費を頂きません</a:t>
            </a:r>
            <a:r>
              <a:rPr dirty="0"/>
              <a:t>。</a:t>
            </a:r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■Tシャツの購入は可能です。ご希望の場合は１枚につき１，０００円のお支払をお願い致します。</a:t>
            </a:r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■</a:t>
            </a:r>
            <a:r>
              <a:rPr dirty="0" err="1"/>
              <a:t>試合当日に記念Tシャツが間に合わない場合がございますが、予めご了承下さい</a:t>
            </a:r>
            <a:r>
              <a:rPr dirty="0"/>
              <a:t>。</a:t>
            </a:r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■</a:t>
            </a:r>
            <a:r>
              <a:rPr dirty="0" err="1"/>
              <a:t>個人情報の取り扱いについて</a:t>
            </a:r>
            <a:endParaRPr dirty="0"/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　・</a:t>
            </a:r>
            <a:r>
              <a:rPr dirty="0" err="1"/>
              <a:t>ご提供いただいた個人情報は当大会使用以外に使用いたしません</a:t>
            </a:r>
            <a:r>
              <a:rPr dirty="0"/>
              <a:t>。</a:t>
            </a:r>
          </a:p>
          <a:p>
            <a:pPr>
              <a:defRPr sz="9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/>
              <a:t>　・</a:t>
            </a:r>
            <a:r>
              <a:rPr dirty="0" err="1" smtClean="0"/>
              <a:t>大会プログラムや</a:t>
            </a:r>
            <a:r>
              <a:rPr lang="en-US" dirty="0" err="1" smtClean="0"/>
              <a:t>bj</a:t>
            </a:r>
            <a:r>
              <a:rPr dirty="0" err="1" smtClean="0"/>
              <a:t>リーグのホームページ上などに氏名</a:t>
            </a:r>
            <a:r>
              <a:rPr dirty="0" err="1"/>
              <a:t>・学年などの情報や写真が一部掲載される場合があります</a:t>
            </a:r>
            <a:r>
              <a:rPr dirty="0"/>
              <a:t>。</a:t>
            </a:r>
          </a:p>
        </p:txBody>
      </p:sp>
      <p:sp>
        <p:nvSpPr>
          <p:cNvPr id="505" name="締切 ： 7月２５日（火）"/>
          <p:cNvSpPr txBox="1"/>
          <p:nvPr/>
        </p:nvSpPr>
        <p:spPr>
          <a:xfrm>
            <a:off x="2197102" y="672611"/>
            <a:ext cx="2492375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400" b="1" u="sng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dirty="0" err="1"/>
              <a:t>締切</a:t>
            </a:r>
            <a:r>
              <a:rPr dirty="0"/>
              <a:t> ： 7</a:t>
            </a:r>
            <a:r>
              <a:rPr dirty="0" smtClean="0"/>
              <a:t>月</a:t>
            </a:r>
            <a:r>
              <a:rPr lang="en-US" altLang="ja-JP" dirty="0"/>
              <a:t>17</a:t>
            </a:r>
            <a:r>
              <a:rPr dirty="0" smtClean="0"/>
              <a:t>日</a:t>
            </a:r>
            <a:r>
              <a:rPr dirty="0"/>
              <a:t>（火）</a:t>
            </a:r>
          </a:p>
        </p:txBody>
      </p:sp>
      <p:sp>
        <p:nvSpPr>
          <p:cNvPr id="506" name="＜スタッフ・選手＞ ※選手は中学１・２年生のみとさせていただきます。男女混合での参加はできません。"/>
          <p:cNvSpPr txBox="1"/>
          <p:nvPr/>
        </p:nvSpPr>
        <p:spPr>
          <a:xfrm>
            <a:off x="0" y="2460383"/>
            <a:ext cx="6858000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0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t>＜スタッフ・選手＞　※選手は中学１・２年生のみとさせていただきます。男女混合での参加はできません。</a:t>
            </a:r>
          </a:p>
        </p:txBody>
      </p:sp>
      <p:sp>
        <p:nvSpPr>
          <p:cNvPr id="507" name="線"/>
          <p:cNvSpPr/>
          <p:nvPr/>
        </p:nvSpPr>
        <p:spPr>
          <a:xfrm>
            <a:off x="5949950" y="3405554"/>
            <a:ext cx="647700" cy="235928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08" name="線"/>
          <p:cNvSpPr/>
          <p:nvPr/>
        </p:nvSpPr>
        <p:spPr>
          <a:xfrm>
            <a:off x="5949950" y="3641483"/>
            <a:ext cx="647700" cy="265236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09" name="線"/>
          <p:cNvSpPr/>
          <p:nvPr/>
        </p:nvSpPr>
        <p:spPr>
          <a:xfrm flipH="1">
            <a:off x="5949950" y="3641483"/>
            <a:ext cx="647700" cy="265236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10" name="線"/>
          <p:cNvSpPr/>
          <p:nvPr/>
        </p:nvSpPr>
        <p:spPr>
          <a:xfrm>
            <a:off x="5949950" y="3906717"/>
            <a:ext cx="647700" cy="26670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11" name="線"/>
          <p:cNvSpPr/>
          <p:nvPr/>
        </p:nvSpPr>
        <p:spPr>
          <a:xfrm flipH="1">
            <a:off x="5949950" y="3906717"/>
            <a:ext cx="647700" cy="26670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12" name="線"/>
          <p:cNvSpPr/>
          <p:nvPr/>
        </p:nvSpPr>
        <p:spPr>
          <a:xfrm flipV="1">
            <a:off x="5949950" y="3405554"/>
            <a:ext cx="647700" cy="235928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" name="一般社団法人信州スポーツアカデミー…"/>
          <p:cNvSpPr txBox="1"/>
          <p:nvPr/>
        </p:nvSpPr>
        <p:spPr>
          <a:xfrm>
            <a:off x="0" y="8691234"/>
            <a:ext cx="6858000" cy="784828"/>
          </a:xfrm>
          <a:prstGeom prst="rect">
            <a:avLst/>
          </a:prstGeom>
          <a:solidFill>
            <a:schemeClr val="tx1"/>
          </a:solidFill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t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sz="900" dirty="0" err="1">
                <a:solidFill>
                  <a:schemeClr val="bg1"/>
                </a:solidFill>
              </a:rPr>
              <a:t>一般社団法人信州スポーツアカデミ</a:t>
            </a:r>
            <a:r>
              <a:rPr sz="900" dirty="0">
                <a:solidFill>
                  <a:schemeClr val="bg1"/>
                </a:solidFill>
              </a:rPr>
              <a:t>ー</a:t>
            </a:r>
          </a:p>
          <a:p>
            <a:pPr algn="ctr">
              <a:defRPr sz="1000" b="1">
                <a:solidFill>
                  <a:srgbClr val="FFFFFF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sz="900" dirty="0">
                <a:solidFill>
                  <a:schemeClr val="bg1"/>
                </a:solidFill>
              </a:rPr>
              <a:t>TEL ： 026-214-7022 ／ FAX ： 026-214-7023 ／ E-mail ： sbwacademy@b-warriors.net</a:t>
            </a:r>
          </a:p>
          <a:p>
            <a:pPr algn="ctr">
              <a:defRPr sz="1000" b="1">
                <a:solidFill>
                  <a:srgbClr val="FFFFFF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sz="900" dirty="0" err="1">
                <a:solidFill>
                  <a:schemeClr val="bg1"/>
                </a:solidFill>
              </a:rPr>
              <a:t>担当</a:t>
            </a:r>
            <a:r>
              <a:rPr sz="900" dirty="0">
                <a:solidFill>
                  <a:schemeClr val="bg1"/>
                </a:solidFill>
              </a:rPr>
              <a:t> ： </a:t>
            </a:r>
            <a:r>
              <a:rPr sz="900" dirty="0" err="1">
                <a:solidFill>
                  <a:schemeClr val="bg1"/>
                </a:solidFill>
              </a:rPr>
              <a:t>上田</a:t>
            </a:r>
            <a:r>
              <a:rPr sz="900" dirty="0" smtClean="0">
                <a:solidFill>
                  <a:schemeClr val="bg1"/>
                </a:solidFill>
              </a:rPr>
              <a:t>・</a:t>
            </a:r>
            <a:r>
              <a:rPr lang="ja-JP" altLang="en-US" sz="900" dirty="0">
                <a:solidFill>
                  <a:schemeClr val="bg1"/>
                </a:solidFill>
              </a:rPr>
              <a:t>鳥屋</a:t>
            </a:r>
            <a:r>
              <a:rPr lang="ja-JP" altLang="en-US" sz="900" dirty="0" smtClean="0">
                <a:solidFill>
                  <a:schemeClr val="bg1"/>
                </a:solidFill>
              </a:rPr>
              <a:t>尾</a:t>
            </a:r>
            <a:r>
              <a:rPr lang="ja-JP" altLang="en-US" sz="900" dirty="0">
                <a:solidFill>
                  <a:schemeClr val="bg1"/>
                </a:solidFill>
              </a:rPr>
              <a:t>・</a:t>
            </a:r>
            <a:r>
              <a:rPr lang="ja-JP" altLang="en-US" sz="900" dirty="0" smtClean="0">
                <a:solidFill>
                  <a:schemeClr val="bg1"/>
                </a:solidFill>
              </a:rPr>
              <a:t>村岡</a:t>
            </a:r>
            <a:endParaRPr lang="en-US" altLang="ja-JP" sz="900" dirty="0" smtClean="0">
              <a:solidFill>
                <a:schemeClr val="bg1"/>
              </a:solidFill>
            </a:endParaRPr>
          </a:p>
          <a:p>
            <a:pPr algn="ctr">
              <a:defRPr sz="1000" b="1">
                <a:solidFill>
                  <a:srgbClr val="FFFFFF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endParaRPr sz="900" dirty="0">
              <a:solidFill>
                <a:schemeClr val="bg1"/>
              </a:solidFill>
            </a:endParaRPr>
          </a:p>
          <a:p>
            <a:pPr algn="ctr">
              <a:defRPr sz="1000" b="1">
                <a:solidFill>
                  <a:srgbClr val="FFFFFF"/>
                </a:solidFill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endParaRPr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9237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146</Words>
  <Application>Microsoft Office PowerPoint</Application>
  <PresentationFormat>画面に合わせる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FJ-USER</cp:lastModifiedBy>
  <cp:revision>5</cp:revision>
  <cp:lastPrinted>2018-06-29T04:27:00Z</cp:lastPrinted>
  <dcterms:created xsi:type="dcterms:W3CDTF">2018-06-29T04:07:03Z</dcterms:created>
  <dcterms:modified xsi:type="dcterms:W3CDTF">2018-06-29T04:57:11Z</dcterms:modified>
</cp:coreProperties>
</file>